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487" r:id="rId3"/>
    <p:sldId id="407" r:id="rId4"/>
    <p:sldId id="458" r:id="rId5"/>
    <p:sldId id="486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3" r:id="rId15"/>
    <p:sldId id="484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4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1.png"/><Relationship Id="rId7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15.emf"/><Relationship Id="rId9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36.emf"/><Relationship Id="rId5" Type="http://schemas.openxmlformats.org/officeDocument/2006/relationships/image" Target="../media/image29.emf"/><Relationship Id="rId10" Type="http://schemas.openxmlformats.org/officeDocument/2006/relationships/image" Target="../media/image35.emf"/><Relationship Id="rId4" Type="http://schemas.openxmlformats.org/officeDocument/2006/relationships/image" Target="../media/image28.emf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1.emf"/><Relationship Id="rId9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3.emf"/><Relationship Id="rId7" Type="http://schemas.openxmlformats.org/officeDocument/2006/relationships/image" Target="../media/image31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9.png"/><Relationship Id="rId7" Type="http://schemas.openxmlformats.org/officeDocument/2006/relationships/image" Target="../media/image8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Stress within a pressurized cylinder that has thick walls (radius/thickness&lt;20)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10041774" y="3020222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76" y="1962618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517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7261078" y="3162536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8187711" y="4008225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99958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27" y="59950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9" y="6380067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78" y="4201223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7" y="4201223"/>
            <a:ext cx="1968500" cy="241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CDB9D0-7E6D-5B47-8D85-28917FF259A0}"/>
              </a:ext>
            </a:extLst>
          </p:cNvPr>
          <p:cNvSpPr/>
          <p:nvPr/>
        </p:nvSpPr>
        <p:spPr>
          <a:xfrm>
            <a:off x="7991475" y="4008225"/>
            <a:ext cx="3209925" cy="17734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388AD3-0E7C-664F-BB81-35EEFB2711EC}"/>
              </a:ext>
            </a:extLst>
          </p:cNvPr>
          <p:cNvSpPr/>
          <p:nvPr/>
        </p:nvSpPr>
        <p:spPr>
          <a:xfrm>
            <a:off x="409575" y="5849506"/>
            <a:ext cx="8782935" cy="87989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pressurized cylinder with thick walls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36" y="5155003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4" y="5135523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4AB346-03A5-684E-A0E7-B8BEAAF17A1E}"/>
              </a:ext>
            </a:extLst>
          </p:cNvPr>
          <p:cNvSpPr/>
          <p:nvPr/>
        </p:nvSpPr>
        <p:spPr>
          <a:xfrm>
            <a:off x="2700936" y="3470565"/>
            <a:ext cx="6790127" cy="7426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94C4B0FB-D500-8948-A6FC-81397DC0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13" y="3543663"/>
            <a:ext cx="2358388" cy="545787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8394899-E10F-9244-80FB-E3B91EBA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33" y="3543663"/>
            <a:ext cx="2189176" cy="545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/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blipFill>
                <a:blip r:embed="rId4"/>
                <a:stretch>
                  <a:fillRect t="-243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9D6-CA1E-9A47-A886-9C78602C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4DB5-0F90-274B-8FBC-2C5D83AE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8876" cy="3965670"/>
          </a:xfrm>
        </p:spPr>
        <p:txBody>
          <a:bodyPr/>
          <a:lstStyle/>
          <a:p>
            <a:r>
              <a:rPr lang="en-US" dirty="0"/>
              <a:t>As the temperature increases, atoms have larger vibrations, causing the material to expand</a:t>
            </a:r>
          </a:p>
          <a:p>
            <a:r>
              <a:rPr lang="en-US" dirty="0"/>
              <a:t>This expansion doesn’t raise the energy of the material when unrestrained</a:t>
            </a:r>
          </a:p>
          <a:p>
            <a:r>
              <a:rPr lang="en-US" dirty="0"/>
              <a:t>This expansion can be treated as a strain, but as one that doesn’t cause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F943B-AECE-3B47-ADF1-ED61DCB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E203-C48D-B14E-8FE9-B002169C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r="10309"/>
          <a:stretch/>
        </p:blipFill>
        <p:spPr>
          <a:xfrm>
            <a:off x="6944139" y="2362141"/>
            <a:ext cx="4638261" cy="27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7EA-A462-B54E-A5AD-302C9EA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 isotropic materials, thermal expansion happens equally in all directions and is linear with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dirty="0"/>
                  <a:t>T is the current temperature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is the temperature the original size was measured</a:t>
                </a:r>
              </a:p>
              <a:p>
                <a:pPr lvl="1"/>
                <a:r>
                  <a:rPr lang="el-GR" dirty="0"/>
                  <a:t>α </a:t>
                </a:r>
                <a:r>
                  <a:rPr lang="en-US" dirty="0"/>
                  <a:t>is the linear thermal expansion coefficient</a:t>
                </a:r>
              </a:p>
              <a:p>
                <a:pPr lvl="1"/>
                <a:r>
                  <a:rPr lang="en-US" dirty="0"/>
                  <a:t>I is the identity tensor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  <a:blipFill>
                <a:blip r:embed="rId2"/>
                <a:stretch>
                  <a:fillRect l="-1132" t="-639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2B68-1069-6546-9FDC-039A09DC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24A-FADB-2548-8BBD-5F5A5B64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78" y="2496378"/>
            <a:ext cx="4299897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BA0-C6E3-5040-AE1A-289C76C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C266-3A85-CE40-99AA-BDBFFC39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28949"/>
            <a:ext cx="3975652" cy="3097215"/>
          </a:xfrm>
        </p:spPr>
        <p:txBody>
          <a:bodyPr/>
          <a:lstStyle/>
          <a:p>
            <a:r>
              <a:rPr lang="en-US" dirty="0"/>
              <a:t>Though thermal expansion doesn’t directly cause stress, it can still lead to thermal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0B08-D6C2-084B-88B6-C501F42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C336-1E16-044D-AFD2-E7C6ED49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474276"/>
            <a:ext cx="6754298" cy="3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1A22-B066-4E41-A6E8-C9D7224C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stress in a thin constrained rod</a:t>
            </a:r>
            <a:br>
              <a:rPr lang="en-US" dirty="0"/>
            </a:br>
            <a:r>
              <a:rPr lang="en-US" dirty="0"/>
              <a:t>of length L when it is heated to </a:t>
            </a:r>
            <a:r>
              <a:rPr lang="el-GR" dirty="0"/>
              <a:t>Δ</a:t>
            </a:r>
            <a:r>
              <a:rPr lang="en-US" dirty="0"/>
              <a:t>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EB94-1AA6-DA4E-8C04-F0A0A390B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18922" cy="3965670"/>
          </a:xfrm>
        </p:spPr>
        <p:txBody>
          <a:bodyPr/>
          <a:lstStyle/>
          <a:p>
            <a:r>
              <a:rPr lang="en-US" dirty="0"/>
              <a:t>The rod has a Young’s modulus of E and an expansion coefficient of </a:t>
            </a:r>
            <a:r>
              <a:rPr lang="el-GR" dirty="0"/>
              <a:t>α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3BC5-2759-B946-A317-9D5ADF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DC36-07B3-3A47-B8AE-65AC6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410" y="2239456"/>
            <a:ext cx="2042215" cy="298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/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/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blipFill>
                <a:blip r:embed="rId4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/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/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(0 −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blipFill>
                <a:blip r:embed="rId6"/>
                <a:stretch>
                  <a:fillRect l="-2604" t="-3333" r="-15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/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blipFill>
                <a:blip r:embed="rId7"/>
                <a:stretch>
                  <a:fillRect l="-4651" r="-77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148DC-D479-1A49-8597-1D2F562AC8FA}"/>
              </a:ext>
            </a:extLst>
          </p:cNvPr>
          <p:cNvSpPr/>
          <p:nvPr/>
        </p:nvSpPr>
        <p:spPr>
          <a:xfrm>
            <a:off x="1987826" y="4143330"/>
            <a:ext cx="2809461" cy="17538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AB4-F977-624F-B63D-9481071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temperature gradient within a fuel pellet</a:t>
            </a:r>
            <a:br>
              <a:rPr lang="en-US" dirty="0"/>
            </a:br>
            <a:r>
              <a:rPr lang="en-US" dirty="0"/>
              <a:t>results in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C7E7-830D-6448-BBAF-EE95821C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4584-0C74-AF49-BE93-92551BEA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50477"/>
          <a:stretch/>
        </p:blipFill>
        <p:spPr>
          <a:xfrm>
            <a:off x="6802975" y="2085976"/>
            <a:ext cx="4236086" cy="418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0A29-4D30-2646-A3AC-037B501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085976"/>
            <a:ext cx="454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6347F-9839-1C44-984D-85C666B5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69" y="3958361"/>
            <a:ext cx="3654810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7367-8372-9A40-92E8-A5392312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cylinder with thermal expansion but not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to the equations we worked through before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Solving this ODE: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  <a:blipFill>
                <a:blip r:embed="rId2"/>
                <a:stretch>
                  <a:fillRect l="-1120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879B-A5DA-E848-BAD7-FFE016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B668-70D0-2744-B830-A7F4AFB2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1" y="2160495"/>
            <a:ext cx="2394226" cy="254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ADAB6-5A70-C242-8604-6C2ACD6E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06" y="4245941"/>
            <a:ext cx="5532621" cy="207221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599434-67ED-714C-9CB7-E3E858FD0694}"/>
              </a:ext>
            </a:extLst>
          </p:cNvPr>
          <p:cNvSpPr/>
          <p:nvPr/>
        </p:nvSpPr>
        <p:spPr>
          <a:xfrm>
            <a:off x="1445741" y="4245941"/>
            <a:ext cx="5993027" cy="20722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A1E1-D204-BA44-97DA-C5984DF9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hoop stress in the cladding?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6A1E-4405-614E-A262-24D687D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1221-E48E-2A4C-B291-CEB4566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2162549"/>
            <a:ext cx="4085259" cy="379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934-F3FA-BA47-AD65-CFFA35EB0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02" b="35131"/>
          <a:stretch/>
        </p:blipFill>
        <p:spPr>
          <a:xfrm>
            <a:off x="6096000" y="2162549"/>
            <a:ext cx="5532621" cy="6271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A3F2B5-160A-114B-A1D4-4A64759CF6F8}"/>
              </a:ext>
            </a:extLst>
          </p:cNvPr>
          <p:cNvCxnSpPr/>
          <p:nvPr/>
        </p:nvCxnSpPr>
        <p:spPr>
          <a:xfrm>
            <a:off x="7203989" y="3435178"/>
            <a:ext cx="0" cy="2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E7027-9A85-1F4D-AFA7-91FE90987928}"/>
              </a:ext>
            </a:extLst>
          </p:cNvPr>
          <p:cNvCxnSpPr/>
          <p:nvPr/>
        </p:nvCxnSpPr>
        <p:spPr>
          <a:xfrm>
            <a:off x="7216346" y="4683211"/>
            <a:ext cx="2943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68B70F-C152-4A45-AFA8-4762BBA78E4C}"/>
              </a:ext>
            </a:extLst>
          </p:cNvPr>
          <p:cNvCxnSpPr/>
          <p:nvPr/>
        </p:nvCxnSpPr>
        <p:spPr>
          <a:xfrm>
            <a:off x="7463481" y="455964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00793B-39C1-9F40-A8BF-FE7D3B5F0CA5}"/>
              </a:ext>
            </a:extLst>
          </p:cNvPr>
          <p:cNvCxnSpPr>
            <a:cxnSpLocks/>
          </p:cNvCxnSpPr>
          <p:nvPr/>
        </p:nvCxnSpPr>
        <p:spPr>
          <a:xfrm>
            <a:off x="7589108" y="3641640"/>
            <a:ext cx="2193324" cy="21660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06982-34A7-704D-9DF1-D6CD6DEEFB58}"/>
              </a:ext>
            </a:extLst>
          </p:cNvPr>
          <p:cNvCxnSpPr/>
          <p:nvPr/>
        </p:nvCxnSpPr>
        <p:spPr>
          <a:xfrm>
            <a:off x="9782432" y="454632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47ED26-B41C-0740-B578-95AF8A12A8AD}"/>
              </a:ext>
            </a:extLst>
          </p:cNvPr>
          <p:cNvSpPr txBox="1"/>
          <p:nvPr/>
        </p:nvSpPr>
        <p:spPr>
          <a:xfrm>
            <a:off x="10267091" y="447726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478DD-4322-5D4E-8D4D-52B43210DCAD}"/>
              </a:ext>
            </a:extLst>
          </p:cNvPr>
          <p:cNvSpPr txBox="1"/>
          <p:nvPr/>
        </p:nvSpPr>
        <p:spPr>
          <a:xfrm>
            <a:off x="7356390" y="4691446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2C279-2F92-7742-AFEF-FA7199B61983}"/>
              </a:ext>
            </a:extLst>
          </p:cNvPr>
          <p:cNvSpPr txBox="1"/>
          <p:nvPr/>
        </p:nvSpPr>
        <p:spPr>
          <a:xfrm>
            <a:off x="9606693" y="469763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/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blipFill>
                <a:blip r:embed="rId4"/>
                <a:stretch>
                  <a:fillRect t="-3125" r="-136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3DD-6662-9046-97AB-22EF611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hoop stress equal to zero?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42C2-A5EC-224B-A2F7-BF62D829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FC-FD94-5C4B-8F92-68BB714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2" b="35131"/>
          <a:stretch/>
        </p:blipFill>
        <p:spPr>
          <a:xfrm>
            <a:off x="3871641" y="2158638"/>
            <a:ext cx="5532621" cy="62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/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blipFill>
                <a:blip r:embed="rId3"/>
                <a:stretch>
                  <a:fillRect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/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blipFill>
                <a:blip r:embed="rId4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/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blipFill>
                <a:blip r:embed="rId5"/>
                <a:stretch>
                  <a:fillRect l="-2158" t="-2222" r="-2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/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blipFill>
                <a:blip r:embed="rId6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/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blipFill>
                <a:blip r:embed="rId7"/>
                <a:stretch>
                  <a:fillRect l="-8333" r="-83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E6B36-7C9E-B346-B03C-3E33938FA6AD}"/>
              </a:ext>
            </a:extLst>
          </p:cNvPr>
          <p:cNvCxnSpPr/>
          <p:nvPr/>
        </p:nvCxnSpPr>
        <p:spPr>
          <a:xfrm flipH="1">
            <a:off x="3138616" y="3749439"/>
            <a:ext cx="1433384" cy="22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2EE606-4012-9844-8C18-CF3D8FEFA5C3}"/>
              </a:ext>
            </a:extLst>
          </p:cNvPr>
          <p:cNvCxnSpPr>
            <a:cxnSpLocks/>
          </p:cNvCxnSpPr>
          <p:nvPr/>
        </p:nvCxnSpPr>
        <p:spPr>
          <a:xfrm>
            <a:off x="4265521" y="4418376"/>
            <a:ext cx="682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31D87-051F-2A4A-A708-F5BFCC743EA6}"/>
              </a:ext>
            </a:extLst>
          </p:cNvPr>
          <p:cNvCxnSpPr>
            <a:cxnSpLocks/>
          </p:cNvCxnSpPr>
          <p:nvPr/>
        </p:nvCxnSpPr>
        <p:spPr>
          <a:xfrm>
            <a:off x="7354643" y="4483391"/>
            <a:ext cx="714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0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16-FC7C-CF44-85AD-3F389E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temperature gradient across the cladding</a:t>
            </a:r>
            <a:br>
              <a:rPr lang="en-US" dirty="0"/>
            </a:br>
            <a:r>
              <a:rPr lang="en-US" dirty="0"/>
              <a:t>causes axial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4B71-6295-6841-A23D-5D53513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ADCC-826F-A940-BB52-FE7B90B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968501"/>
            <a:ext cx="61976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389-51E0-CB44-B0BB-CD1EC185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approach to the thermal stress in a fuel pellet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158-BB93-0146-94E4-F8322BF0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15175" cy="3965670"/>
          </a:xfrm>
        </p:spPr>
        <p:txBody>
          <a:bodyPr/>
          <a:lstStyle/>
          <a:p>
            <a:r>
              <a:rPr lang="en-US" dirty="0"/>
              <a:t>The thermal stress is due to the temperature gradient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FCF-39F7-744C-94D0-2F0D5129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hoop_stress.png">
            <a:extLst>
              <a:ext uri="{FF2B5EF4-FFF2-40B4-BE49-F238E27FC236}">
                <a16:creationId xmlns:a16="http://schemas.microsoft.com/office/drawing/2014/main" id="{9BBD8933-4536-2449-8B2D-41EC1D94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17" y="2160495"/>
            <a:ext cx="2471266" cy="251952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762813D-6961-E645-8BA2-1822AAD8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6" y="3451674"/>
            <a:ext cx="1625600" cy="482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D483B30-6E3E-8842-A2A7-3EF8CBAB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98" y="2722535"/>
            <a:ext cx="2984500" cy="698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BD55368-219E-DC4F-AD34-507857AD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46" y="3383176"/>
            <a:ext cx="2997200" cy="6985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9713D60-2815-334D-8578-3976597B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4308463"/>
            <a:ext cx="2374900" cy="6985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809550C3-7BF4-A34B-AFE9-F0AB6682C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46" y="4308463"/>
            <a:ext cx="3949700" cy="622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20113967-B0F1-FC47-B5CA-BC55BBDA7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1" y="5440886"/>
            <a:ext cx="825500" cy="533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85E2825-0480-9B46-B318-3F48ACC90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6" y="5507041"/>
            <a:ext cx="2476500" cy="6223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44C571EB-F10E-6C48-8B57-F4B9FD821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43" y="5402786"/>
            <a:ext cx="2019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17F-1BE7-1A45-8DB4-39326682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stress 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5B57-8275-1045-8419-F7950114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212997" cy="3965670"/>
          </a:xfrm>
        </p:spPr>
        <p:txBody>
          <a:bodyPr/>
          <a:lstStyle/>
          <a:p>
            <a:r>
              <a:rPr lang="en-US" dirty="0"/>
              <a:t>The boundary conditions are: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Once we solve it, we obtain</a:t>
            </a:r>
          </a:p>
          <a:p>
            <a:r>
              <a:rPr lang="en-US" dirty="0"/>
              <a:t>Then we can solve the hoop stress</a:t>
            </a:r>
          </a:p>
          <a:p>
            <a:r>
              <a:rPr lang="en-US" dirty="0"/>
              <a:t>The axial stress is more complicated to obtain, but you end up with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E7D5E-EB80-6B47-8E70-0DBAACCE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E61CC85-DA34-5C46-8CD1-5B2A7734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87" y="2334761"/>
            <a:ext cx="2476500" cy="622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2B5707F-3CD4-B040-B10C-39783828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12" y="2300201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804A44B-047F-F040-8A32-60A0E6B6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79" y="2732001"/>
            <a:ext cx="1905000" cy="3556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A86E0F14-9F41-6F43-B4DD-1F6BBE98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3274746"/>
            <a:ext cx="1790700" cy="2286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3D62069-D6F6-BE4A-BD81-C81D24D3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3998462"/>
            <a:ext cx="2349500" cy="2794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43E3FCF-320A-AF4E-AC46-A4F11FA1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4802372"/>
            <a:ext cx="1968500" cy="241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C94BE21D-5A10-DE41-86D7-AD91426C7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12" y="4789672"/>
            <a:ext cx="2235200" cy="2540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7ED6397-98D5-CD4D-9A65-7723122CC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5686080"/>
            <a:ext cx="2349500" cy="2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EAC623-3906-1145-B978-0EF80AB3F418}"/>
              </a:ext>
            </a:extLst>
          </p:cNvPr>
          <p:cNvSpPr/>
          <p:nvPr/>
        </p:nvSpPr>
        <p:spPr>
          <a:xfrm>
            <a:off x="5876925" y="3848100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30540-3B53-0649-AD68-4372E7E52716}"/>
              </a:ext>
            </a:extLst>
          </p:cNvPr>
          <p:cNvSpPr/>
          <p:nvPr/>
        </p:nvSpPr>
        <p:spPr>
          <a:xfrm>
            <a:off x="5876925" y="5493636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DAEC1-62A7-5443-9462-D69DE755F995}"/>
              </a:ext>
            </a:extLst>
          </p:cNvPr>
          <p:cNvSpPr/>
          <p:nvPr/>
        </p:nvSpPr>
        <p:spPr>
          <a:xfrm>
            <a:off x="8383540" y="4630922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DE9-BE02-F641-A13C-DA2F682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fuel temperature gradient causes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BB9-4AA5-984D-A525-9CA4D3F6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FE7F-F1C0-194B-8124-5C6D1D7B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46" y="2018400"/>
            <a:ext cx="6027351" cy="45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1C6A-E2A7-C24B-B027-CED4BD1F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do fuel cracks extend?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0986-E778-7E4A-B01B-CC70D84B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91072"/>
            <a:ext cx="10972800" cy="3188451"/>
          </a:xfrm>
        </p:spPr>
        <p:txBody>
          <a:bodyPr/>
          <a:lstStyle/>
          <a:p>
            <a:pPr marL="173038" indent="-173038">
              <a:buFont typeface="Arial"/>
              <a:buChar char="•"/>
            </a:pPr>
            <a:r>
              <a:rPr lang="en-US" dirty="0"/>
              <a:t>E = 200 </a:t>
            </a:r>
            <a:r>
              <a:rPr lang="en-US" dirty="0" err="1"/>
              <a:t>GPa</a:t>
            </a:r>
            <a:r>
              <a:rPr lang="en-US" dirty="0"/>
              <a:t>, </a:t>
            </a:r>
            <a:r>
              <a:rPr lang="en-US" dirty="0" err="1"/>
              <a:t>ν</a:t>
            </a:r>
            <a:r>
              <a:rPr lang="en-US" dirty="0"/>
              <a:t> = 0.345, α = 11.0e-6 1/K,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= 130 </a:t>
            </a:r>
            <a:r>
              <a:rPr lang="en-US" dirty="0" err="1"/>
              <a:t>MPa</a:t>
            </a:r>
            <a:r>
              <a:rPr lang="en-US" dirty="0"/>
              <a:t>, ΔT = 550 K</a:t>
            </a:r>
          </a:p>
          <a:p>
            <a:pPr marL="173038" indent="-173038">
              <a:buFont typeface="Arial"/>
              <a:buChar char="•"/>
            </a:pPr>
            <a:r>
              <a:rPr lang="en-US" dirty="0"/>
              <a:t>Solve for </a:t>
            </a:r>
            <a:r>
              <a:rPr lang="en-US" dirty="0" err="1"/>
              <a:t>η</a:t>
            </a:r>
            <a:endParaRPr lang="en-US" dirty="0"/>
          </a:p>
          <a:p>
            <a:pPr marL="630238" lvl="1" indent="-173038">
              <a:buFont typeface="Arial"/>
              <a:buChar char="•"/>
            </a:pPr>
            <a:r>
              <a:rPr lang="en-US" dirty="0"/>
              <a:t>–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= 1 – 3 η</a:t>
            </a:r>
            <a:r>
              <a:rPr lang="en-US" baseline="30000" dirty="0"/>
              <a:t>2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/>
              <a:t>3 η</a:t>
            </a:r>
            <a:r>
              <a:rPr lang="en-US" baseline="30000" dirty="0"/>
              <a:t>2</a:t>
            </a:r>
            <a:r>
              <a:rPr lang="en-US" dirty="0"/>
              <a:t> = 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( (1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*)/3 )</a:t>
            </a:r>
            <a:r>
              <a:rPr lang="en-US" baseline="30000" dirty="0"/>
              <a:t>½</a:t>
            </a:r>
            <a:r>
              <a:rPr lang="en-US" dirty="0"/>
              <a:t> </a:t>
            </a:r>
          </a:p>
          <a:p>
            <a:pPr marL="173038" indent="-173038">
              <a:buFont typeface="Arial"/>
              <a:buChar char="•"/>
            </a:pPr>
            <a:r>
              <a:rPr lang="en-US" dirty="0" err="1"/>
              <a:t>σ</a:t>
            </a:r>
            <a:r>
              <a:rPr lang="en-US" dirty="0"/>
              <a:t>* = 11.0e-6*200*550/(4*(1 – 0.345) ) = 461.8 </a:t>
            </a:r>
            <a:r>
              <a:rPr lang="en-US" dirty="0" err="1"/>
              <a:t>MPa</a:t>
            </a:r>
            <a:endParaRPr lang="en-US" dirty="0"/>
          </a:p>
          <a:p>
            <a:pPr marL="173038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sqrt( (1 + 130/461.8)/3 ) = 0.65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AF2A8-51FE-6144-A00B-1526E869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1A3EC9D-956E-DA49-8974-B8169A3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40" y="2123329"/>
            <a:ext cx="22352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F0F67B9-A068-2C45-8D23-B4043E18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28" y="1940529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17E8F71-037E-6048-8192-08C5E4D5E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1978629"/>
            <a:ext cx="825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710B6-741A-884C-8BF2-44F3E88A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33" y="2335337"/>
            <a:ext cx="4365308" cy="3044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3D076-D7FA-0647-ACAB-2470BE77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CF46B-530F-6B43-90BE-D3F57C43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67" cy="3965670"/>
          </a:xfrm>
        </p:spPr>
        <p:txBody>
          <a:bodyPr/>
          <a:lstStyle/>
          <a:p>
            <a:r>
              <a:rPr lang="en-US" dirty="0"/>
              <a:t>Generalized momentum conservation:</a:t>
            </a:r>
          </a:p>
          <a:p>
            <a:r>
              <a:rPr lang="en-US" dirty="0"/>
              <a:t>Considering a cubic element, surface forces act on the walls of the cube</a:t>
            </a:r>
          </a:p>
          <a:p>
            <a:r>
              <a:rPr lang="en-US" dirty="0"/>
              <a:t>Force on a wall is the product of the stress and the surface area</a:t>
            </a:r>
          </a:p>
          <a:p>
            <a:pPr lvl="1"/>
            <a:r>
              <a:rPr lang="en-US" sz="2000" dirty="0"/>
              <a:t>For wall at dx, approximate stress via Taylor expansion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A845-FDCF-F743-A343-85655510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/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blipFill>
                <a:blip r:embed="rId3"/>
                <a:stretch>
                  <a:fillRect l="-654" t="-15909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/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5AB665-9BD6-0A4E-9583-5BAC49436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99" y="5474380"/>
            <a:ext cx="7936444" cy="464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A8A64-E76D-BC43-B2C3-519A8278B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41" y="6020980"/>
            <a:ext cx="3789310" cy="476044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806ABB54-0E8A-7C45-B5DB-ED8F39CC7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10" y="5221538"/>
            <a:ext cx="2105379" cy="143501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79AE6F7A-F683-9746-BC7F-FD4D282EE8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6823176" y="6153630"/>
            <a:ext cx="984182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4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Cauchy for our typical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30" y="1989297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75" y="3144263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456356" y="4111939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F2F76-9E3B-FE44-AB13-07498E0E4E16}"/>
              </a:ext>
            </a:extLst>
          </p:cNvPr>
          <p:cNvCxnSpPr/>
          <p:nvPr/>
        </p:nvCxnSpPr>
        <p:spPr>
          <a:xfrm>
            <a:off x="10744200" y="4430486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4CF4B-55D9-4840-B505-1456706D2B3C}"/>
              </a:ext>
            </a:extLst>
          </p:cNvPr>
          <p:cNvCxnSpPr>
            <a:cxnSpLocks/>
          </p:cNvCxnSpPr>
          <p:nvPr/>
        </p:nvCxnSpPr>
        <p:spPr>
          <a:xfrm flipV="1">
            <a:off x="10744200" y="3207763"/>
            <a:ext cx="0" cy="1222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1D75409-8CF5-EC49-A7BF-96ABA4C80358}"/>
              </a:ext>
            </a:extLst>
          </p:cNvPr>
          <p:cNvSpPr/>
          <p:nvPr/>
        </p:nvSpPr>
        <p:spPr>
          <a:xfrm>
            <a:off x="10225482" y="3755570"/>
            <a:ext cx="1487546" cy="133622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874A-7B51-CD46-A832-3187D0C6E8F7}"/>
              </a:ext>
            </a:extLst>
          </p:cNvPr>
          <p:cNvSpPr txBox="1"/>
          <p:nvPr/>
        </p:nvSpPr>
        <p:spPr>
          <a:xfrm>
            <a:off x="11582400" y="4582886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D4860-3F84-ED47-9A99-B452902F8718}"/>
              </a:ext>
            </a:extLst>
          </p:cNvPr>
          <p:cNvSpPr txBox="1"/>
          <p:nvPr/>
        </p:nvSpPr>
        <p:spPr>
          <a:xfrm>
            <a:off x="11097986" y="3788230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F029C-0368-4A4D-B132-0E904C074897}"/>
              </a:ext>
            </a:extLst>
          </p:cNvPr>
          <p:cNvSpPr txBox="1"/>
          <p:nvPr/>
        </p:nvSpPr>
        <p:spPr>
          <a:xfrm>
            <a:off x="10787743" y="2882881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 (elasticity),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The hoop stress is the force exerted circumferentially in both directions on every particle in the cylinder wall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r>
              <a:rPr lang="en-US" dirty="0"/>
              <a:t>Utilize force to hoop stress relation: </a:t>
            </a:r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1"/>
          <a:stretch/>
        </p:blipFill>
        <p:spPr>
          <a:xfrm>
            <a:off x="3828792" y="4212714"/>
            <a:ext cx="1630556" cy="550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86" y="4763067"/>
            <a:ext cx="1177289" cy="34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6" r="-1"/>
          <a:stretch/>
        </p:blipFill>
        <p:spPr>
          <a:xfrm>
            <a:off x="5882267" y="5440665"/>
            <a:ext cx="966208" cy="68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38E70-EA61-864A-AE3D-8B65C06C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13" y="2300168"/>
            <a:ext cx="4448587" cy="27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 cm, </a:t>
            </a:r>
            <a:r>
              <a:rPr lang="en-US" dirty="0" err="1"/>
              <a:t>δ</a:t>
            </a:r>
            <a:r>
              <a:rPr lang="en-US" dirty="0"/>
              <a:t> = 0.05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55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99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1282</Words>
  <Application>Microsoft Macintosh PowerPoint</Application>
  <PresentationFormat>Widescreen</PresentationFormat>
  <Paragraphs>199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Symbol</vt:lpstr>
      <vt:lpstr>Office Theme</vt:lpstr>
      <vt:lpstr>NCStateU-horizontal-left-logo</vt:lpstr>
      <vt:lpstr>Nuclear Fuel Performance</vt:lpstr>
      <vt:lpstr>Mechanics</vt:lpstr>
      <vt:lpstr>Determine the stress and strain throughout a body</vt:lpstr>
      <vt:lpstr>The stress divergence equation derivation</vt:lpstr>
      <vt:lpstr>Simplified Cauchy for our typical system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Stress within a pressurized cylinder that has thick walls (radius/thickness&lt;20)</vt:lpstr>
      <vt:lpstr>Develop equations for the stress within a pressurized cylinder with thick walls </vt:lpstr>
      <vt:lpstr>We now have an ODE so we can solve to get the stress</vt:lpstr>
      <vt:lpstr>Determine if a fuel rod will exceed its yield stress</vt:lpstr>
      <vt:lpstr>We’ve now solved this same problem assuming thin and thick walled cylinders</vt:lpstr>
      <vt:lpstr>THERMO-Mechanics</vt:lpstr>
      <vt:lpstr>Thermal Expansion</vt:lpstr>
      <vt:lpstr>Thermal Expansion</vt:lpstr>
      <vt:lpstr>Thermal Expansion</vt:lpstr>
      <vt:lpstr>What is the stress in a thin constrained rod of length L when it is heated to ΔT?</vt:lpstr>
      <vt:lpstr>The large temperature gradient within a fuel pellet results in large thermal stresses</vt:lpstr>
      <vt:lpstr>Consider the material response of the axisymmetric body</vt:lpstr>
      <vt:lpstr>Consider a cylinder with thermal expansion but not pressure</vt:lpstr>
      <vt:lpstr>What is the hoop stress in the cladding?</vt:lpstr>
      <vt:lpstr>Where is hoop stress equal to zero?</vt:lpstr>
      <vt:lpstr>The linear temperature gradient across the cladding causes axial thermal stresses</vt:lpstr>
      <vt:lpstr>Same approach to the thermal stress in a fuel pellet</vt:lpstr>
      <vt:lpstr>Solve this stress ODE</vt:lpstr>
      <vt:lpstr>The fuel temperature gradient causes large thermal stresses</vt:lpstr>
      <vt:lpstr>How far do fuel cracks extend?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61</cp:revision>
  <dcterms:created xsi:type="dcterms:W3CDTF">2020-02-03T20:17:36Z</dcterms:created>
  <dcterms:modified xsi:type="dcterms:W3CDTF">2022-02-10T18:45:20Z</dcterms:modified>
</cp:coreProperties>
</file>